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338" r:id="rId3"/>
    <p:sldId id="480" r:id="rId4"/>
    <p:sldId id="482" r:id="rId5"/>
    <p:sldId id="483" r:id="rId6"/>
    <p:sldId id="484" r:id="rId7"/>
    <p:sldId id="485" r:id="rId8"/>
    <p:sldId id="486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495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  <p:sldId id="508" r:id="rId31"/>
    <p:sldId id="509" r:id="rId32"/>
    <p:sldId id="510" r:id="rId33"/>
    <p:sldId id="511" r:id="rId34"/>
    <p:sldId id="512" r:id="rId35"/>
    <p:sldId id="513" r:id="rId36"/>
    <p:sldId id="514" r:id="rId37"/>
    <p:sldId id="515" r:id="rId38"/>
    <p:sldId id="516" r:id="rId39"/>
    <p:sldId id="518" r:id="rId40"/>
    <p:sldId id="519" r:id="rId41"/>
    <p:sldId id="521" r:id="rId42"/>
    <p:sldId id="520" r:id="rId43"/>
    <p:sldId id="522" r:id="rId44"/>
    <p:sldId id="523" r:id="rId45"/>
    <p:sldId id="524" r:id="rId46"/>
    <p:sldId id="526" r:id="rId47"/>
    <p:sldId id="527" r:id="rId48"/>
    <p:sldId id="528" r:id="rId49"/>
    <p:sldId id="393" r:id="rId50"/>
    <p:sldId id="481" r:id="rId51"/>
    <p:sldId id="529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D1A5"/>
    <a:srgbClr val="EE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62" d="100"/>
          <a:sy n="62" d="100"/>
        </p:scale>
        <p:origin x="60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1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67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2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3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8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5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7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1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5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2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4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6741762" y="4712426"/>
            <a:ext cx="30376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>
                <a:solidFill>
                  <a:srgbClr val="0070C0"/>
                </a:solidFill>
              </a:rPr>
              <a:t>데이터융합</a:t>
            </a:r>
            <a:r>
              <a:rPr lang="en-US" altLang="ko-KR" sz="2400" dirty="0">
                <a:solidFill>
                  <a:srgbClr val="0070C0"/>
                </a:solidFill>
              </a:rPr>
              <a:t>SW</a:t>
            </a:r>
            <a:r>
              <a:rPr lang="ko-KR" altLang="en-US" sz="2400" dirty="0">
                <a:solidFill>
                  <a:srgbClr val="0070C0"/>
                </a:solidFill>
              </a:rPr>
              <a:t>과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algn="r"/>
            <a:r>
              <a:rPr lang="ko-KR" altLang="en-US" sz="2400" dirty="0" err="1" smtClean="0">
                <a:solidFill>
                  <a:srgbClr val="0070C0"/>
                </a:solidFill>
              </a:rPr>
              <a:t>주나현</a:t>
            </a:r>
            <a:endParaRPr lang="en-US" altLang="ko-KR" sz="24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2790299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dirty="0" err="1" smtClean="0">
                <a:solidFill>
                  <a:srgbClr val="0070C0"/>
                </a:solidFill>
              </a:rPr>
              <a:t>리눅스</a:t>
            </a:r>
            <a:r>
              <a:rPr lang="ko-KR" altLang="en-US" sz="5400" b="1" dirty="0" smtClean="0">
                <a:solidFill>
                  <a:srgbClr val="0070C0"/>
                </a:solidFill>
              </a:rPr>
              <a:t> 프로그래밍 </a:t>
            </a:r>
            <a:r>
              <a:rPr lang="en-US" altLang="ko-KR" sz="5400" b="1" dirty="0">
                <a:solidFill>
                  <a:srgbClr val="0070C0"/>
                </a:solidFill>
              </a:rPr>
              <a:t>9</a:t>
            </a:r>
            <a:r>
              <a:rPr lang="ko-KR" altLang="en-US" sz="5400" b="1" dirty="0" smtClean="0">
                <a:solidFill>
                  <a:srgbClr val="0070C0"/>
                </a:solidFill>
              </a:rPr>
              <a:t>강 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75037" y="4435407"/>
            <a:ext cx="564330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새 키 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페어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생성을 눌러서 이름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유형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프라이빗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파일  형식을 사진과 같이 설정해주고 키를 다운받는다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3439" y="1156016"/>
            <a:ext cx="86487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err="1" smtClean="0">
                <a:latin typeface="Arial" panose="020B0604020202020204" pitchFamily="34" charset="0"/>
              </a:rPr>
              <a:t>인스턴스</a:t>
            </a:r>
            <a:r>
              <a:rPr lang="ko-KR" altLang="en-US" sz="2000" dirty="0" smtClean="0">
                <a:latin typeface="Arial" panose="020B0604020202020204" pitchFamily="34" charset="0"/>
              </a:rPr>
              <a:t> 시작할 때 설정 </a:t>
            </a:r>
            <a:r>
              <a:rPr lang="en-US" altLang="ko-KR" sz="2000" dirty="0" smtClean="0">
                <a:latin typeface="Arial" panose="020B0604020202020204" pitchFamily="34" charset="0"/>
              </a:rPr>
              <a:t>3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" t="25211" b="53233"/>
          <a:stretch/>
        </p:blipFill>
        <p:spPr>
          <a:xfrm>
            <a:off x="623439" y="1938139"/>
            <a:ext cx="6195681" cy="16048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" t="10889" r="7410" b="9556"/>
          <a:stretch/>
        </p:blipFill>
        <p:spPr>
          <a:xfrm>
            <a:off x="7256087" y="1938139"/>
            <a:ext cx="4108415" cy="4325919"/>
          </a:xfrm>
          <a:prstGeom prst="rect">
            <a:avLst/>
          </a:prstGeom>
        </p:spPr>
      </p:pic>
      <p:sp>
        <p:nvSpPr>
          <p:cNvPr id="21" name="액자 20"/>
          <p:cNvSpPr/>
          <p:nvPr/>
        </p:nvSpPr>
        <p:spPr>
          <a:xfrm>
            <a:off x="4996516" y="2991100"/>
            <a:ext cx="1190924" cy="422660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96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87439" y="5784740"/>
            <a:ext cx="10066641" cy="450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네트워크 설정과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스토리지 구성 요약 등을 설정해준다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3439" y="1156016"/>
            <a:ext cx="86487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err="1" smtClean="0">
                <a:latin typeface="Arial" panose="020B0604020202020204" pitchFamily="34" charset="0"/>
              </a:rPr>
              <a:t>인스턴스</a:t>
            </a:r>
            <a:r>
              <a:rPr lang="ko-KR" altLang="en-US" sz="2000" dirty="0" smtClean="0">
                <a:latin typeface="Arial" panose="020B0604020202020204" pitchFamily="34" charset="0"/>
              </a:rPr>
              <a:t> 시작할 때 설정 </a:t>
            </a:r>
            <a:r>
              <a:rPr lang="en-US" altLang="ko-KR" sz="2000" dirty="0">
                <a:latin typeface="Arial" panose="020B0604020202020204" pitchFamily="34" charset="0"/>
              </a:rPr>
              <a:t>4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43" y="1704461"/>
            <a:ext cx="4041979" cy="3967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14" y="1704461"/>
            <a:ext cx="3154501" cy="39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68007" y="2780728"/>
            <a:ext cx="62876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다 설정해준 다음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모든 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인스턴스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보기를 클릭해주면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인스턴스가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생성된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5" y="1264899"/>
            <a:ext cx="2913361" cy="3641701"/>
          </a:xfrm>
          <a:prstGeom prst="rect">
            <a:avLst/>
          </a:prstGeom>
        </p:spPr>
      </p:pic>
      <p:sp>
        <p:nvSpPr>
          <p:cNvPr id="21" name="액자 20"/>
          <p:cNvSpPr/>
          <p:nvPr/>
        </p:nvSpPr>
        <p:spPr>
          <a:xfrm>
            <a:off x="2667106" y="4503240"/>
            <a:ext cx="872030" cy="297360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39" y="5284694"/>
            <a:ext cx="10224324" cy="9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1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31439" y="5709675"/>
            <a:ext cx="1100730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Putty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를 접속해서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hostname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에 아까 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인스턴스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생성해서 생긴 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퍼블릭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ip4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주소를 입력하고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, connection – SSH- Credentials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에 들어가서 키 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페어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생성할 때 다운로드 한 걸 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업로드한다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13709"/>
            <a:ext cx="4220164" cy="41820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05" y="1316751"/>
            <a:ext cx="4258269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1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23439" y="5676184"/>
            <a:ext cx="1100730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그다음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, connection-Data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를 들어가서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usename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을 </a:t>
            </a:r>
            <a:r>
              <a:rPr lang="en-US" altLang="ko-KR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ubuntu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로 설정해주고 다시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Session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으로 돌아와 </a:t>
            </a:r>
            <a:r>
              <a:rPr lang="en-US" altLang="ko-KR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aws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ubuntu22.04-2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save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해준다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" y="1289694"/>
            <a:ext cx="4353533" cy="42106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46" y="1289695"/>
            <a:ext cx="426741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5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24209"/>
            <a:ext cx="6182588" cy="40201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68098" y="5503987"/>
            <a:ext cx="11007309" cy="85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Putty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에서 다 설정한 후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open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을 해서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ls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–al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디렉토리의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모든 파일 및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디렉토리를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자세한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정보를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942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7" y="1783079"/>
            <a:ext cx="6747068" cy="3316597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950757" y="4503240"/>
            <a:ext cx="872030" cy="297360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8098" y="5503987"/>
            <a:ext cx="11007309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탄력적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i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를 할당하려면 탄력적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 들어가서 탄력적 주소 할당하기를 클릭한다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4220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218336" y="3212356"/>
            <a:ext cx="5385071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주소를 설정해주고 할당을 클릭한다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49013"/>
            <a:ext cx="4947501" cy="48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7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50757" y="5001339"/>
            <a:ext cx="663876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그러면 탄력적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주소가 할당된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7" y="1491721"/>
            <a:ext cx="10058400" cy="30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9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50757" y="5134299"/>
            <a:ext cx="961056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 연결하기 위해서는 작업에서 주소연결을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클릭해야한다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0" y="1773534"/>
            <a:ext cx="10457332" cy="3227805"/>
          </a:xfrm>
          <a:prstGeom prst="rect">
            <a:avLst/>
          </a:prstGeom>
        </p:spPr>
      </p:pic>
      <p:sp>
        <p:nvSpPr>
          <p:cNvPr id="17" name="액자 16"/>
          <p:cNvSpPr/>
          <p:nvPr/>
        </p:nvSpPr>
        <p:spPr>
          <a:xfrm>
            <a:off x="9515636" y="2918280"/>
            <a:ext cx="1045683" cy="266880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95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3251964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실습하기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16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" y="1182968"/>
            <a:ext cx="3823990" cy="3307771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4867437" y="5576258"/>
            <a:ext cx="649444" cy="321621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29503" y="2366340"/>
            <a:ext cx="6411248" cy="1002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 연결에서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인스턴스를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입력하고 연결을 클릭하면</a:t>
            </a: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연결이 되었다고 메시지가 뜨는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9" y="4635184"/>
            <a:ext cx="9477076" cy="196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5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1439" y="5151058"/>
            <a:ext cx="1005906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 연결을 해제하려면 작업에서 연결해제를 클릭한 다음 확인해보면 연결이 끊긴 걸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31439" y="1237706"/>
            <a:ext cx="9771393" cy="1617487"/>
            <a:chOff x="731439" y="1888179"/>
            <a:chExt cx="9771393" cy="161748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39" y="1888179"/>
              <a:ext cx="9771393" cy="1617487"/>
            </a:xfrm>
            <a:prstGeom prst="rect">
              <a:avLst/>
            </a:prstGeom>
          </p:spPr>
        </p:pic>
        <p:sp>
          <p:nvSpPr>
            <p:cNvPr id="22" name="액자 21"/>
            <p:cNvSpPr/>
            <p:nvPr/>
          </p:nvSpPr>
          <p:spPr>
            <a:xfrm>
              <a:off x="8801516" y="2381581"/>
              <a:ext cx="1119724" cy="239700"/>
            </a:xfrm>
            <a:prstGeom prst="fram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" y="2936578"/>
            <a:ext cx="9829130" cy="151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9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1439" y="5151058"/>
            <a:ext cx="1005906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탄력적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 연결을 해제했다고 완전히 삭제되는 것은 아니다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완전히 삭제하려면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릴리즈를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클릭하면 완전히 삭제된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8" y="1491721"/>
            <a:ext cx="8985379" cy="12045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" y="2923047"/>
            <a:ext cx="9044241" cy="1833221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8087942" y="1888179"/>
            <a:ext cx="1119724" cy="239700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80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9" y="1367384"/>
            <a:ext cx="7245921" cy="341455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31438" y="5151058"/>
            <a:ext cx="1060712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인바운드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규칙을 설정을 안 해주면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퍼블릭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ip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http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 열면 연결이 안되니까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인바운드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규칙에서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인바운드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규칙 편집으로 설정해준다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289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1438" y="5151058"/>
            <a:ext cx="1060712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Http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와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https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를 추가해주고 소스는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anywhere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 설정해주고 규칙을 저장해준다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6" y="1341689"/>
            <a:ext cx="10235240" cy="35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5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87439" y="5458312"/>
            <a:ext cx="1060712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인바운드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규칙을 설정해 준 다음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Hostname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에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퍼블릭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주소를 써주고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open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을 해주면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ubuntu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가 열리고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sudo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apt install apache2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 설치를 준다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2" y="1264899"/>
            <a:ext cx="4188747" cy="39536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35" y="1264899"/>
            <a:ext cx="6191508" cy="38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0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364" y="31689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87439" y="5458312"/>
            <a:ext cx="1060712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설치를 한 다음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퍼블릭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ip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주소로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웹페이지를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접속하면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unbuntu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default page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가 뜨는 것으로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인바운드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규칙이 잘 설정된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3" y="1282379"/>
            <a:ext cx="6293137" cy="40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31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0779" y="5689471"/>
            <a:ext cx="10607121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Docker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deskto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에 들어가서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what is a container?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를 클릭한 다음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step1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의 코드를 복사한다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79" y="1098870"/>
            <a:ext cx="5894483" cy="43594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36" y="1098871"/>
            <a:ext cx="4543724" cy="4381990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800100" y="3673558"/>
            <a:ext cx="2811780" cy="700322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9860280" y="3535680"/>
            <a:ext cx="259080" cy="137878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73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19196" y="2991917"/>
            <a:ext cx="43585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그 다음 명령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프롬포토로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들어가서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붙혀넣기를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하면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container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가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생긴것을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3" y="1232769"/>
            <a:ext cx="6616671" cy="2719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9" y="2626039"/>
            <a:ext cx="6623055" cy="38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51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19196" y="2991917"/>
            <a:ext cx="43585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Container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생긴 거에서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prot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를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누르면 이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웹페이지로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들어가진다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45" y="1469308"/>
            <a:ext cx="623339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1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15439" y="5583329"/>
            <a:ext cx="109733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먼저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ubuntu22.04-2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의 시스템 전원을 꺼주고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</a:t>
            </a:r>
            <a:r>
              <a:rPr lang="en-US" altLang="ko-KR" sz="2000" dirty="0">
                <a:solidFill>
                  <a:srgbClr val="0070C0"/>
                </a:solidFill>
                <a:latin typeface="+mn-ea"/>
                <a:cs typeface="Book Antiqua"/>
              </a:rPr>
              <a:t> ubuntu22.04-2</a:t>
            </a:r>
            <a:r>
              <a:rPr lang="ko-KR" altLang="en-US" sz="2000" dirty="0">
                <a:solidFill>
                  <a:srgbClr val="0070C0"/>
                </a:solidFill>
                <a:latin typeface="+mn-ea"/>
                <a:cs typeface="Book Antiqua"/>
              </a:rPr>
              <a:t>의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시스템을 복제를 클릭한다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en-US" altLang="ko-KR" sz="2000" dirty="0" smtClean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9" y="1298812"/>
            <a:ext cx="5185178" cy="3951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22" y="1298812"/>
            <a:ext cx="5853845" cy="39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52344" y="3011055"/>
            <a:ext cx="452255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프롬포트에서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run Ubuntu:22.04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명령어를 입력하면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doker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desktop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에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container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가 생긴다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9" y="1176963"/>
            <a:ext cx="6289871" cy="28386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9" y="2980852"/>
            <a:ext cx="6289871" cy="28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24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20552" y="2634908"/>
            <a:ext cx="452255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프롬포트에서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docker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run –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rm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–it ubuntu:22.04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명령어를 입력하면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아까전에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생성된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containe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는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exited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지만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지금은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running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으로 생성된 걸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6" y="1518123"/>
            <a:ext cx="5898518" cy="2844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7" y="3833078"/>
            <a:ext cx="5908807" cy="14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24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3439" y="4036264"/>
            <a:ext cx="1127034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이 Dockerfile은 ubuntu:22.04와 openjdk:11-jdk 두 개의 Docker 이미지를 기반으로 새로운 이미지를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만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들고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WORKDIR 명령을 사용하여 /app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디렉토리로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이동하고, COPY 명령을 사용하여 hello.java 파일을 현재 작업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디렉토리로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복사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한다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그 후, touch 명령을 사용하여 heoll2.java 파일을 만들고, echo 명령을 사용하여 test1.txt 파일에 "hello world"라는 문자열을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작성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마지막으로,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컨테이너가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종료되지 않도록 tail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–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f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/dev/null 명령을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실행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한다는 의미다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9" y="1117176"/>
            <a:ext cx="6453441" cy="29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3439" y="4036264"/>
            <a:ext cx="1127034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이 Dockerfile은 ubuntu:22.04와 openjdk:11-jdk 두 개의 Docker 이미지를 기반으로 새로운 이미지를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만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들고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WORKDIR 명령을 사용하여 /app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디렉토리로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이동하고, COPY 명령을 사용하여 hello.java 파일을 현재 작업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디렉토리로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복사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한다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그 후, touch 명령을 사용하여 heoll2.java 파일을 만들고, echo 명령을 사용하여 test1.txt 파일에 "hello world"라는 문자열을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작성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마지막으로,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컨테이너가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종료되지 않도록 tail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–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f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/dev/null 명령을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실행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한다는 의미다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9" y="1117176"/>
            <a:ext cx="6453441" cy="29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70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4559174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Dokerfile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을 만들 때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hello.java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파일을 복사하라고 했으니까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hello.java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파일도 만들어준다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9" y="2355769"/>
            <a:ext cx="63150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87439" y="4805800"/>
            <a:ext cx="10819667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docker build -t kopo/dockerfile-test:v1 . 명령은 현재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디렉토리에서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Dockerfile을 사용하여 kopo/dockerfile-test:v1 이름의 이미지를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빌드한다는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것을 의미합니다.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9" y="1234485"/>
            <a:ext cx="812595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8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5439" y="3995678"/>
            <a:ext cx="108196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run -d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kopo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/dockerfile-test:v1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는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Hub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에서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kopo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/dockerfile-test:v1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이미지를 다운로드하고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이를 기반으로 컨테이너를 생성하여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실행하는 명령어다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docker ps 명령어는 현재 실행 중인 Docker 컨테이너의 목록을 보여줍니다.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39" y="1888179"/>
            <a:ext cx="7992590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86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5439" y="3995678"/>
            <a:ext cx="108196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run -d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kopo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/dockerfile-test:v1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는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Docker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Hub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에서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kopo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/dockerfile-test:v1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이미지를 다운로드하고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이를 기반으로 컨테이너를 생성하여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실행하는 명령어다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docker ps 명령어는 현재 실행 중인 Docker 컨테이너의 목록을 보여줍니다.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39" y="1888179"/>
            <a:ext cx="7992590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85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5439" y="3995678"/>
            <a:ext cx="10819667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docker exec -it 2931a69f9a6 /bin/bash는 현재 실행 중인 Docker 컨테이너(컨테이너 ID가 2931a69f9a6)에서 bash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셸을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실행하는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명령어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9" y="2833373"/>
            <a:ext cx="10513696" cy="7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68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4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82481" r="46007" b="-192"/>
          <a:stretch/>
        </p:blipFill>
        <p:spPr>
          <a:xfrm>
            <a:off x="479439" y="1488251"/>
            <a:ext cx="10783667" cy="1788380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769620" y="1748838"/>
            <a:ext cx="9364980" cy="587669"/>
          </a:xfrm>
          <a:prstGeom prst="frame">
            <a:avLst>
              <a:gd name="adj1" fmla="val 7108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1921" y="3651805"/>
            <a:ext cx="1131230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C:\Users\nayun\Documnets\workspace4\data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디렉토리와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Docker 컨테이너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내부의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/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app/data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디렉토리가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연결되어,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호스트에서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C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:\Users\nayun\Documnets\workspace4\data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디렉토리에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있는 파일들을 컨테이너 내부의 /app/data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디렉토리에서도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접근할 수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있게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된다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이를 통해 호스트와 컨테이너 간 데이터 공유가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가능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해진다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  <a:p>
            <a:pPr lvl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52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79438" y="4957855"/>
            <a:ext cx="996831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2080">
              <a:lnSpc>
                <a:spcPct val="150000"/>
              </a:lnSpc>
              <a:spcBef>
                <a:spcPts val="5"/>
              </a:spcBef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복제방식을 완전한 복제를 선택한 후 복제해준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en-US" altLang="ko-KR" sz="2000" dirty="0" smtClean="0">
              <a:solidFill>
                <a:srgbClr val="0070C0"/>
              </a:solidFill>
              <a:latin typeface="+mn-ea"/>
              <a:cs typeface="Book Antiqu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8" y="1341689"/>
            <a:ext cx="5468709" cy="32087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80" y="1341689"/>
            <a:ext cx="4394760" cy="32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4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3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65486" y="2553538"/>
            <a:ext cx="361685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위의 장에서 명령어를 치고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C:\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Users\nayun\Documnets\workspace4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에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가보면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data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파일이 만들어진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5" b="14257"/>
          <a:stretch/>
        </p:blipFill>
        <p:spPr>
          <a:xfrm>
            <a:off x="576916" y="1158180"/>
            <a:ext cx="5471160" cy="519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85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3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0337" y="4340416"/>
            <a:ext cx="1040637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docker ps 명령어는 현재 실행 중인 Docker 컨테이너의 목록을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보고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docker exec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–it  &lt;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container_id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&gt;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/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bin/bash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명령어에서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&lt;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container_id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&gt;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부분에 최근 만들어진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container id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를 적어준다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이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명령어는</a:t>
            </a:r>
            <a:r>
              <a:rPr lang="ko-KR" altLang="ko-KR" sz="2000" dirty="0" err="1" smtClean="0">
                <a:solidFill>
                  <a:srgbClr val="0070C0"/>
                </a:solidFill>
                <a:latin typeface="+mn-ea"/>
              </a:rPr>
              <a:t>현재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실행 중인 Docker 컨테이너(컨테이너 ID가 2931a69f9a6)에서 bash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셸을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실행하는 명령어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그러면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셸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이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실행된 걸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dirty="0">
              <a:solidFill>
                <a:srgbClr val="0070C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7" y="1417761"/>
            <a:ext cx="692564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8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3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33272" y="2336507"/>
            <a:ext cx="563747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셸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에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들어가서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ls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현재 파일 목록을 보고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data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파일로 들어가서 또 현재 파일 목록을 확인 한 다음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data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경로에서 직접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a.txt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파일을 만들고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다시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ls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 확인해보면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a.txt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파일이 만들어진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9" y="1748871"/>
            <a:ext cx="4526361" cy="130589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7" b="84"/>
          <a:stretch/>
        </p:blipFill>
        <p:spPr>
          <a:xfrm>
            <a:off x="722036" y="3190147"/>
            <a:ext cx="4490361" cy="24208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" b="68516"/>
          <a:stretch/>
        </p:blipFill>
        <p:spPr>
          <a:xfrm>
            <a:off x="713438" y="5029535"/>
            <a:ext cx="4490361" cy="48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1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3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16781" y="2475154"/>
            <a:ext cx="56374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Touch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b.txt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를 만들어주고 다시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ls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보면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a.txt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와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b.txt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가 만들어진 것을 확인 할 수 있고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또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data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경로로 들어가서 봐도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a.txt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와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b.txt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가 만들어진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28421" r="1741" b="28058"/>
          <a:stretch/>
        </p:blipFill>
        <p:spPr>
          <a:xfrm>
            <a:off x="562881" y="2314029"/>
            <a:ext cx="5103913" cy="7556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0943" b="3767"/>
          <a:stretch/>
        </p:blipFill>
        <p:spPr>
          <a:xfrm>
            <a:off x="587439" y="3054510"/>
            <a:ext cx="5103913" cy="20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52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3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16781" y="2475154"/>
            <a:ext cx="56374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b.Txt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메모장에서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hello!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라고 적고 저장한 다음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셸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에서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cat b.txt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내용을 보면 마찬가지로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hello!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 바뀐 걸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31439" y="1882364"/>
            <a:ext cx="4815840" cy="3322320"/>
            <a:chOff x="731439" y="1417761"/>
            <a:chExt cx="4815840" cy="3322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3" t="22795" r="35066" b="22994"/>
            <a:stretch/>
          </p:blipFill>
          <p:spPr>
            <a:xfrm>
              <a:off x="731439" y="1417761"/>
              <a:ext cx="4815840" cy="33223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39" y="2831231"/>
              <a:ext cx="4815840" cy="1612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7924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3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8" y="1669695"/>
            <a:ext cx="5210902" cy="375337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48075" y="1163990"/>
            <a:ext cx="565625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0070C0"/>
                </a:solidFill>
                <a:latin typeface="+mn-ea"/>
              </a:rPr>
              <a:t>build 항목은 ubuntu 서비스를 </a:t>
            </a:r>
            <a:r>
              <a:rPr lang="ko-KR" altLang="ko-KR" dirty="0" err="1">
                <a:solidFill>
                  <a:srgbClr val="0070C0"/>
                </a:solidFill>
                <a:latin typeface="+mn-ea"/>
              </a:rPr>
              <a:t>빌드하기</a:t>
            </a:r>
            <a:r>
              <a:rPr lang="ko-KR" altLang="ko-KR" dirty="0">
                <a:solidFill>
                  <a:srgbClr val="0070C0"/>
                </a:solidFill>
                <a:latin typeface="+mn-ea"/>
              </a:rPr>
              <a:t> 위한 설정을 정의하는데, context 항목은 Dockerfile이 위치한 경로를 지정하고, dockerfile 항목은 사용할 Dockerfile의 </a:t>
            </a:r>
            <a:r>
              <a:rPr lang="ko-KR" altLang="ko-KR" dirty="0" smtClean="0">
                <a:solidFill>
                  <a:srgbClr val="0070C0"/>
                </a:solidFill>
                <a:latin typeface="+mn-ea"/>
              </a:rPr>
              <a:t>이름</a:t>
            </a:r>
            <a:r>
              <a:rPr lang="ko-KR" altLang="en-US" dirty="0" smtClean="0">
                <a:solidFill>
                  <a:srgbClr val="0070C0"/>
                </a:solidFill>
                <a:latin typeface="+mn-ea"/>
              </a:rPr>
              <a:t>을 지정한다</a:t>
            </a:r>
            <a:r>
              <a:rPr lang="en-US" altLang="ko-KR" dirty="0" smtClean="0">
                <a:solidFill>
                  <a:srgbClr val="0070C0"/>
                </a:solidFill>
                <a:latin typeface="+mn-ea"/>
              </a:rPr>
              <a:t>. R</a:t>
            </a:r>
            <a:r>
              <a:rPr lang="ko-KR" altLang="ko-KR" dirty="0" smtClean="0">
                <a:solidFill>
                  <a:srgbClr val="0070C0"/>
                </a:solidFill>
                <a:latin typeface="+mn-ea"/>
              </a:rPr>
              <a:t>estart </a:t>
            </a:r>
            <a:r>
              <a:rPr lang="ko-KR" altLang="ko-KR" dirty="0">
                <a:solidFill>
                  <a:srgbClr val="0070C0"/>
                </a:solidFill>
                <a:latin typeface="+mn-ea"/>
              </a:rPr>
              <a:t>항목은 컨테이너가 종료된 경우 자동으로 </a:t>
            </a:r>
            <a:r>
              <a:rPr lang="ko-KR" altLang="ko-KR" dirty="0" err="1">
                <a:solidFill>
                  <a:srgbClr val="0070C0"/>
                </a:solidFill>
                <a:latin typeface="+mn-ea"/>
              </a:rPr>
              <a:t>재시작할지</a:t>
            </a:r>
            <a:r>
              <a:rPr lang="ko-KR" altLang="ko-KR" dirty="0">
                <a:solidFill>
                  <a:srgbClr val="0070C0"/>
                </a:solidFill>
                <a:latin typeface="+mn-ea"/>
              </a:rPr>
              <a:t> 여부를 </a:t>
            </a:r>
            <a:r>
              <a:rPr lang="ko-KR" altLang="ko-KR" dirty="0" smtClean="0">
                <a:solidFill>
                  <a:srgbClr val="0070C0"/>
                </a:solidFill>
                <a:latin typeface="+mn-ea"/>
              </a:rPr>
              <a:t>설정</a:t>
            </a:r>
            <a:r>
              <a:rPr lang="ko-KR" altLang="en-US" dirty="0" smtClean="0">
                <a:solidFill>
                  <a:srgbClr val="0070C0"/>
                </a:solidFill>
                <a:latin typeface="+mn-ea"/>
              </a:rPr>
              <a:t>한다</a:t>
            </a:r>
            <a:r>
              <a:rPr lang="en-US" altLang="ko-KR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ko-KR" dirty="0" smtClean="0">
                <a:solidFill>
                  <a:srgbClr val="0070C0"/>
                </a:solidFill>
                <a:latin typeface="+mn-ea"/>
              </a:rPr>
              <a:t>command </a:t>
            </a:r>
            <a:r>
              <a:rPr lang="ko-KR" altLang="ko-KR" dirty="0">
                <a:solidFill>
                  <a:srgbClr val="0070C0"/>
                </a:solidFill>
                <a:latin typeface="+mn-ea"/>
              </a:rPr>
              <a:t>항목은 컨테이너가 시작될 때 실행할 명령어를 지정하는데, tail -f /dev/null 명령어는 컨테이너가 실행된 후 바로 종료되는 것을 막기 </a:t>
            </a:r>
            <a:r>
              <a:rPr lang="ko-KR" altLang="ko-KR" dirty="0" smtClean="0">
                <a:solidFill>
                  <a:srgbClr val="0070C0"/>
                </a:solidFill>
                <a:latin typeface="+mn-ea"/>
              </a:rPr>
              <a:t>위</a:t>
            </a:r>
            <a:r>
              <a:rPr lang="ko-KR" altLang="en-US" dirty="0" smtClean="0">
                <a:solidFill>
                  <a:srgbClr val="0070C0"/>
                </a:solidFill>
                <a:latin typeface="+mn-ea"/>
              </a:rPr>
              <a:t>함이다</a:t>
            </a:r>
            <a:r>
              <a:rPr lang="ko-KR" altLang="ko-KR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ko-KR" dirty="0">
                <a:solidFill>
                  <a:srgbClr val="0070C0"/>
                </a:solidFill>
                <a:latin typeface="+mn-ea"/>
              </a:rPr>
              <a:t>/dev/null 파일은 입력 데이터를 모두 무시하는 파일이기 때문에, tail -f /dev/null 명령어는 계속해서 /dev/null 파일의 내용을 출력하며, 컨테이너를 계속해서 실행 상태로 </a:t>
            </a:r>
            <a:r>
              <a:rPr lang="ko-KR" altLang="ko-KR" dirty="0" smtClean="0">
                <a:solidFill>
                  <a:srgbClr val="0070C0"/>
                </a:solidFill>
                <a:latin typeface="+mn-ea"/>
              </a:rPr>
              <a:t>유지시</a:t>
            </a:r>
            <a:r>
              <a:rPr lang="ko-KR" altLang="en-US" dirty="0" smtClean="0">
                <a:solidFill>
                  <a:srgbClr val="0070C0"/>
                </a:solidFill>
                <a:latin typeface="+mn-ea"/>
              </a:rPr>
              <a:t>킨다</a:t>
            </a:r>
            <a:r>
              <a:rPr lang="en-US" altLang="ko-KR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449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3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16781" y="2475154"/>
            <a:ext cx="5637476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docker-compose up -d 명령어는 Docker Compose 파일에서 정의된 서비스들을 백그라운드에서 실행시키는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것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백그라운드로 실행시킨 다음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ls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현재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디렉토리의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파일을 확인한다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" b="136"/>
          <a:stretch/>
        </p:blipFill>
        <p:spPr>
          <a:xfrm>
            <a:off x="479439" y="1098870"/>
            <a:ext cx="5392472" cy="53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47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3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76970" y="2394797"/>
            <a:ext cx="56374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전에 했던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doker-compose.yml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파일에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volumes 설정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호스트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머신의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경로와 컨테이너 내부 경로를 </a:t>
            </a:r>
            <a:r>
              <a:rPr lang="ko-KR" altLang="ko-KR" sz="2000" dirty="0" err="1" smtClean="0">
                <a:solidFill>
                  <a:srgbClr val="0070C0"/>
                </a:solidFill>
                <a:latin typeface="+mn-ea"/>
              </a:rPr>
              <a:t>매핑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을 추가한다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 /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data는 호스트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머신의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./data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디렉토리를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의미하며, /app/data는 컨테이너 내부의 /app/data </a:t>
            </a:r>
            <a:r>
              <a:rPr lang="ko-KR" altLang="ko-KR" sz="2000" dirty="0" err="1">
                <a:solidFill>
                  <a:srgbClr val="0070C0"/>
                </a:solidFill>
                <a:latin typeface="+mn-ea"/>
              </a:rPr>
              <a:t>디렉토리를</a:t>
            </a: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의미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1" y="1571267"/>
            <a:ext cx="4820323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8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96403" y="22545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700627" y="1888179"/>
            <a:ext cx="4851222" cy="44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3439" y="5392271"/>
            <a:ext cx="108196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951578"/>
            <a:ext cx="6077798" cy="201005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1439" y="4225147"/>
            <a:ext cx="90177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0070C0"/>
                </a:solidFill>
                <a:latin typeface="+mn-ea"/>
              </a:rPr>
              <a:t>docker-compose up -d 명령어는 Docker Compose 파일에서 정의된 서비스들을 백그라운드에서 실행시키는 </a:t>
            </a:r>
            <a:r>
              <a:rPr lang="ko-KR" altLang="ko-KR" sz="2000" dirty="0" smtClean="0">
                <a:solidFill>
                  <a:srgbClr val="0070C0"/>
                </a:solidFill>
                <a:latin typeface="+mn-ea"/>
              </a:rPr>
              <a:t>것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백그라운드로 실행시킨 다음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ls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명령어로확인해보면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data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가 추가된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4171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50682" y="21201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76759" y="344226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01365" y="3206244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kern="0" dirty="0">
                <a:ln w="15875">
                  <a:noFill/>
                </a:ln>
                <a:solidFill>
                  <a:srgbClr val="0070C0"/>
                </a:solidFill>
              </a:rPr>
              <a:t>필</a:t>
            </a: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기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3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859114" y="3067298"/>
            <a:ext cx="562971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복제한 시스템을 켜주고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  <a:cs typeface="Book Antiqua"/>
              </a:rPr>
              <a:t>,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vscode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  <a:cs typeface="Book Antiqua"/>
              </a:rPr>
              <a:t>로 들어가서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  <a:cs typeface="Book Antiqua"/>
              </a:rPr>
              <a:t>sudo</a:t>
            </a:r>
            <a:r>
              <a:rPr lang="ko-KR" altLang="en-US" sz="2000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ko-KR" sz="2000" dirty="0">
                <a:solidFill>
                  <a:srgbClr val="0070C0"/>
                </a:solidFill>
                <a:latin typeface="Consolas" panose="020B0609020204030204" pitchFamily="49" charset="0"/>
              </a:rPr>
              <a:t>hostnamectl set-hostname </a:t>
            </a:r>
            <a:r>
              <a:rPr lang="en-US" altLang="ko-KR" sz="2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kopo0031</a:t>
            </a:r>
            <a:r>
              <a:rPr lang="ko-KR" altLang="en-US" sz="2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명령어로 호스트네임을 </a:t>
            </a:r>
            <a:r>
              <a:rPr lang="en-US" altLang="ko-KR" sz="2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kopo0031</a:t>
            </a:r>
            <a:r>
              <a:rPr lang="ko-KR" altLang="en-US" sz="2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로 바꿔준다</a:t>
            </a:r>
            <a:r>
              <a:rPr lang="en-US" altLang="ko-KR" sz="20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2000" dirty="0" smtClean="0">
                <a:solidFill>
                  <a:srgbClr val="0070C0"/>
                </a:solidFill>
              </a:rPr>
              <a:t> 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9" y="1282379"/>
            <a:ext cx="4875325" cy="42052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9" y="5637900"/>
            <a:ext cx="4911325" cy="4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12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8379" y="19677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32353" y="319134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35033" y="38608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13" y="1031066"/>
            <a:ext cx="4260909" cy="54648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027346"/>
            <a:ext cx="4409070" cy="54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83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8379" y="19677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32353" y="319134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35033" y="38608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80" y="1099418"/>
            <a:ext cx="4264496" cy="5330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99418"/>
            <a:ext cx="4156321" cy="53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237720" y="2667188"/>
            <a:ext cx="439879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Reboot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한 다음 다시 들어가면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@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뒤에가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kopo31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kopo0031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로 바뀐 것을 확인 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확인한 다음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ping 168.126.63.1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명령어로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ping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이 보내지는 확인해준다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" b="21458"/>
          <a:stretch/>
        </p:blipFill>
        <p:spPr>
          <a:xfrm>
            <a:off x="479438" y="1242281"/>
            <a:ext cx="6449325" cy="10737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8" y="2133024"/>
            <a:ext cx="644932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80678" y="5540578"/>
            <a:ext cx="88681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AWS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에 들어가서 로그인 한 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, EC2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에 들어가서 </a:t>
            </a: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인스턴스를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생성한다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5400" r="23353" b="2064"/>
          <a:stretch/>
        </p:blipFill>
        <p:spPr>
          <a:xfrm>
            <a:off x="605439" y="1213718"/>
            <a:ext cx="5321272" cy="4218508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3598052" y="2521742"/>
            <a:ext cx="1097280" cy="487680"/>
          </a:xfrm>
          <a:prstGeom prst="fram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25" y="1213718"/>
            <a:ext cx="3451152" cy="4218508"/>
          </a:xfrm>
          <a:prstGeom prst="rect">
            <a:avLst/>
          </a:prstGeom>
        </p:spPr>
      </p:pic>
      <p:sp>
        <p:nvSpPr>
          <p:cNvPr id="21" name="액자 20"/>
          <p:cNvSpPr/>
          <p:nvPr/>
        </p:nvSpPr>
        <p:spPr>
          <a:xfrm>
            <a:off x="7269480" y="4221480"/>
            <a:ext cx="762000" cy="274320"/>
          </a:xfrm>
          <a:prstGeom prst="frame">
            <a:avLst>
              <a:gd name="adj1" fmla="val 625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4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0100" y="5073762"/>
            <a:ext cx="8648700" cy="450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이름을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Ubuntu 22.04-2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로 이름을 만들고 </a:t>
            </a:r>
            <a:r>
              <a:rPr lang="en-US" altLang="ko-KR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unbuntu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를 선택해준다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" b="58668"/>
          <a:stretch/>
        </p:blipFill>
        <p:spPr>
          <a:xfrm>
            <a:off x="587439" y="2227876"/>
            <a:ext cx="5573227" cy="23184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t="18670" r="417" b="33565"/>
          <a:stretch/>
        </p:blipFill>
        <p:spPr>
          <a:xfrm>
            <a:off x="6505980" y="2227876"/>
            <a:ext cx="4888087" cy="231846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31439" y="1250070"/>
            <a:ext cx="86487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err="1" smtClean="0">
                <a:latin typeface="Arial" panose="020B0604020202020204" pitchFamily="34" charset="0"/>
              </a:rPr>
              <a:t>인스턴스</a:t>
            </a:r>
            <a:r>
              <a:rPr lang="ko-KR" altLang="en-US" sz="2000" dirty="0" smtClean="0">
                <a:latin typeface="Arial" panose="020B0604020202020204" pitchFamily="34" charset="0"/>
              </a:rPr>
              <a:t> 시작할 때 설정 </a:t>
            </a:r>
            <a:r>
              <a:rPr lang="en-US" altLang="ko-KR" sz="2000" dirty="0" smtClean="0">
                <a:latin typeface="Arial" panose="020B0604020202020204" pitchFamily="34" charset="0"/>
              </a:rPr>
              <a:t>1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29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800100" y="5079756"/>
            <a:ext cx="8648700" cy="450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인스턴스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유형을 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t2.micro</a:t>
            </a:r>
            <a:r>
              <a:rPr lang="ko-KR" alt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로 설정해준다</a:t>
            </a:r>
            <a:r>
              <a:rPr lang="en-US" altLang="ko-KR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endParaRPr lang="ko-KR" altLang="ko-KR" sz="20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1439" y="1250070"/>
            <a:ext cx="86487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2000" dirty="0" err="1" smtClean="0">
                <a:latin typeface="Arial" panose="020B0604020202020204" pitchFamily="34" charset="0"/>
              </a:rPr>
              <a:t>인스턴스</a:t>
            </a:r>
            <a:r>
              <a:rPr lang="ko-KR" altLang="en-US" sz="2000" dirty="0" smtClean="0">
                <a:latin typeface="Arial" panose="020B0604020202020204" pitchFamily="34" charset="0"/>
              </a:rPr>
              <a:t> 시작할 때 설정 </a:t>
            </a:r>
            <a:r>
              <a:rPr lang="en-US" altLang="ko-KR" sz="2000" dirty="0">
                <a:latin typeface="Arial" panose="020B0604020202020204" pitchFamily="34" charset="0"/>
              </a:rPr>
              <a:t>2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" b="74444"/>
          <a:stretch/>
        </p:blipFill>
        <p:spPr>
          <a:xfrm>
            <a:off x="800100" y="2226607"/>
            <a:ext cx="7961197" cy="236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04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1241</Words>
  <Application>Microsoft Office PowerPoint</Application>
  <PresentationFormat>와이드스크린</PresentationFormat>
  <Paragraphs>114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Arial</vt:lpstr>
      <vt:lpstr>Book Antiqua</vt:lpstr>
      <vt:lpstr>Consolas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188</cp:revision>
  <dcterms:created xsi:type="dcterms:W3CDTF">2023-01-25T15:29:29Z</dcterms:created>
  <dcterms:modified xsi:type="dcterms:W3CDTF">2023-04-19T10:38:04Z</dcterms:modified>
</cp:coreProperties>
</file>